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Order Summary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 end-to-end data analytics project demonstrating the complete workflow from data preprocessing in Python to SQL analysis and interactive Power BI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0270"/>
            <a:ext cx="7142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72678"/>
            <a:ext cx="3090505" cy="2749987"/>
          </a:xfrm>
          <a:prstGeom prst="roundRect">
            <a:avLst>
              <a:gd name="adj" fmla="val 1237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599492"/>
            <a:ext cx="26368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Focus on North Region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444240"/>
            <a:ext cx="26368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Allocate more resources to the highest-performing region to maximize returns.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2372678"/>
            <a:ext cx="3090624" cy="2749987"/>
          </a:xfrm>
          <a:prstGeom prst="roundRect">
            <a:avLst>
              <a:gd name="adj" fmla="val 1237"/>
            </a:avLst>
          </a:prstGeom>
          <a:solidFill>
            <a:srgbClr val="F0EDE6"/>
          </a:solidFill>
          <a:ln/>
        </p:spPr>
      </p:sp>
      <p:sp>
        <p:nvSpPr>
          <p:cNvPr id="7" name="Text 5"/>
          <p:cNvSpPr/>
          <p:nvPr/>
        </p:nvSpPr>
        <p:spPr>
          <a:xfrm>
            <a:off x="4337923" y="2599492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Optimize Discount Strategy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37923" y="3444240"/>
            <a:ext cx="26369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Keep discounts below 20% to maintain healthy profit margins above 20%.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372678"/>
            <a:ext cx="3090624" cy="2749987"/>
          </a:xfrm>
          <a:prstGeom prst="roundRect">
            <a:avLst>
              <a:gd name="adj" fmla="val 1237"/>
            </a:avLst>
          </a:prstGeom>
          <a:solidFill>
            <a:srgbClr val="F0EDE6"/>
          </a:solidFill>
          <a:ln/>
        </p:spPr>
      </p:sp>
      <p:sp>
        <p:nvSpPr>
          <p:cNvPr id="10" name="Text 8"/>
          <p:cNvSpPr/>
          <p:nvPr/>
        </p:nvSpPr>
        <p:spPr>
          <a:xfrm>
            <a:off x="7655362" y="2599492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Expand UPI Availability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55362" y="3444240"/>
            <a:ext cx="26369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Make UPI payment universal across all channels to reduce friction.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2372678"/>
            <a:ext cx="3090624" cy="2749987"/>
          </a:xfrm>
          <a:prstGeom prst="roundRect">
            <a:avLst>
              <a:gd name="adj" fmla="val 1237"/>
            </a:avLst>
          </a:prstGeom>
          <a:solidFill>
            <a:srgbClr val="F0EDE6"/>
          </a:solidFill>
          <a:ln/>
        </p:spPr>
      </p:sp>
      <p:sp>
        <p:nvSpPr>
          <p:cNvPr id="13" name="Text 11"/>
          <p:cNvSpPr/>
          <p:nvPr/>
        </p:nvSpPr>
        <p:spPr>
          <a:xfrm>
            <a:off x="10972800" y="2599492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Capitalize on May Peak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72800" y="3444240"/>
            <a:ext cx="26369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Launch targeted promotions during high-traffic months to boost revenue.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349478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6" name="Text 14"/>
          <p:cNvSpPr/>
          <p:nvPr/>
        </p:nvSpPr>
        <p:spPr>
          <a:xfrm>
            <a:off x="1020604" y="5576292"/>
            <a:ext cx="2954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Prioritize Top Products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0604" y="606671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Increase inventory and marketing for Keyboard, Mouse, and Tablet.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349478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9" name="Text 17"/>
          <p:cNvSpPr/>
          <p:nvPr/>
        </p:nvSpPr>
        <p:spPr>
          <a:xfrm>
            <a:off x="7655362" y="5576292"/>
            <a:ext cx="33324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Strengthen Retail Channel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55362" y="6066711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Invest in retail store experience as it drives 34% of total revenue.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38344"/>
            <a:ext cx="1976795" cy="426244"/>
          </a:xfrm>
          <a:prstGeom prst="roundRect">
            <a:avLst>
              <a:gd name="adj" fmla="val 6386"/>
            </a:avLst>
          </a:prstGeom>
          <a:solidFill>
            <a:srgbClr val="D7F4E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16074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06329"/>
            <a:ext cx="14324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GOALS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55313"/>
            <a:ext cx="7394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Driving Business Intelligence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0425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3454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Performance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394513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 and analyze revenue streams across channels and regions.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60425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54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Profit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3945136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profit drivers and optimize margins across product lines.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2456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975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Regional Distribution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46545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 geographic sales patterns and opportunities.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124569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56884" y="5975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Channel Performance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456884" y="646545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Compare effectiveness of retail, online, and distributor channels.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06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2908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330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65916" y="4294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85122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Complete order records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3262908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17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29130" y="4294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785122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attributes per order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031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Each order includes a unique order_id as the primary key, enabling detailed tracking and analysis across multiple dimensions including customer, product, region, and channel.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23837" y="1001911"/>
            <a:ext cx="883801" cy="265628"/>
          </a:xfrm>
          <a:prstGeom prst="roundRect">
            <a:avLst>
              <a:gd name="adj" fmla="val 6798"/>
            </a:avLst>
          </a:prstGeom>
          <a:noFill/>
          <a:ln w="7620">
            <a:solidFill>
              <a:srgbClr val="1B5F39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21706" y="1074539"/>
            <a:ext cx="120372" cy="120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02205" y="1054656"/>
            <a:ext cx="507563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9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123837" y="1307425"/>
            <a:ext cx="4380309" cy="470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Cleansing &amp; Loading</a:t>
            </a:r>
            <a:endParaRPr lang="en-US" sz="2950" dirty="0"/>
          </a:p>
        </p:txBody>
      </p:sp>
      <p:sp>
        <p:nvSpPr>
          <p:cNvPr id="6" name="Text 3"/>
          <p:cNvSpPr/>
          <p:nvPr/>
        </p:nvSpPr>
        <p:spPr>
          <a:xfrm>
            <a:off x="2123837" y="2039660"/>
            <a:ext cx="150376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2123837" y="2279928"/>
            <a:ext cx="3395424" cy="1524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8" name="Text 5"/>
          <p:cNvSpPr/>
          <p:nvPr/>
        </p:nvSpPr>
        <p:spPr>
          <a:xfrm>
            <a:off x="2123837" y="2385536"/>
            <a:ext cx="1880830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Import Data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2123837" y="2720459"/>
            <a:ext cx="3395424" cy="400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Loaded Excel file using Pandas library for initial data exploration.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2123837" y="3333512"/>
            <a:ext cx="150376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2123837" y="3573780"/>
            <a:ext cx="3395424" cy="1524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2" name="Text 9"/>
          <p:cNvSpPr/>
          <p:nvPr/>
        </p:nvSpPr>
        <p:spPr>
          <a:xfrm>
            <a:off x="2123837" y="3679388"/>
            <a:ext cx="1880830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Quality Checks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2123837" y="4014311"/>
            <a:ext cx="3395424" cy="400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Used df.info(), df.describe(), and isnull() to identify missing values and data types.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2123837" y="4627364"/>
            <a:ext cx="150376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2123837" y="4867632"/>
            <a:ext cx="3395424" cy="1524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6" name="Text 13"/>
          <p:cNvSpPr/>
          <p:nvPr/>
        </p:nvSpPr>
        <p:spPr>
          <a:xfrm>
            <a:off x="2123837" y="4973241"/>
            <a:ext cx="1880830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Standardize Names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2123837" y="5308163"/>
            <a:ext cx="3395424" cy="400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Updated column names with underscores for SQL compatibility.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2123837" y="5921216"/>
            <a:ext cx="150376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2123837" y="6161484"/>
            <a:ext cx="3395424" cy="1524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0" name="Text 17"/>
          <p:cNvSpPr/>
          <p:nvPr/>
        </p:nvSpPr>
        <p:spPr>
          <a:xfrm>
            <a:off x="2123837" y="6267093"/>
            <a:ext cx="1880830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Export to SQL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2123837" y="6602016"/>
            <a:ext cx="3395424" cy="400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Installed sqlalchemy and pyodbc to transfer clean data to SQL Server.</a:t>
            </a:r>
            <a:endParaRPr lang="en-US" sz="1150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32" y="2701766"/>
            <a:ext cx="6620232" cy="37514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787491"/>
            <a:ext cx="1779508" cy="426244"/>
          </a:xfrm>
          <a:prstGeom prst="roundRect">
            <a:avLst>
              <a:gd name="adj" fmla="val 6386"/>
            </a:avLst>
          </a:prstGeom>
          <a:solidFill>
            <a:srgbClr val="D7F4E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2909888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2855476"/>
            <a:ext cx="12351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304461"/>
            <a:ext cx="6667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Structured Query Insights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43534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Executed comprehensive SQL queries on the order_details table to extract actionable business intelligence across revenue, profit, regional performance, and customer behavior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458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Channel &amp; Regional Performance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841540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13C24"/>
          </a:solidFill>
          <a:ln/>
        </p:spPr>
      </p:sp>
      <p:sp>
        <p:nvSpPr>
          <p:cNvPr id="5" name="Text 2"/>
          <p:cNvSpPr/>
          <p:nvPr/>
        </p:nvSpPr>
        <p:spPr>
          <a:xfrm>
            <a:off x="2129314" y="6731913"/>
            <a:ext cx="132421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Retail Stores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440079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99257"/>
          </a:solidFill>
          <a:ln/>
        </p:spPr>
      </p:sp>
      <p:sp>
        <p:nvSpPr>
          <p:cNvPr id="7" name="Text 4"/>
          <p:cNvSpPr/>
          <p:nvPr/>
        </p:nvSpPr>
        <p:spPr>
          <a:xfrm>
            <a:off x="4727853" y="6731913"/>
            <a:ext cx="70354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Online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418064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AD08E"/>
          </a:solidFill>
          <a:ln/>
        </p:spPr>
      </p:sp>
      <p:sp>
        <p:nvSpPr>
          <p:cNvPr id="9" name="Text 6"/>
          <p:cNvSpPr/>
          <p:nvPr/>
        </p:nvSpPr>
        <p:spPr>
          <a:xfrm>
            <a:off x="6705838" y="6731913"/>
            <a:ext cx="117300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Distributor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2545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638943" y="3126700"/>
            <a:ext cx="4205168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Retail stores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generate 34% of total revenue and profit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North region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drives the highest profits and revenue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UPI payment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is the most common method among customers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38943" y="566678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Making UPI available across all channels could increase sales conversion rates.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6589"/>
            <a:ext cx="7513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Product Profitability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48997"/>
            <a:ext cx="2994184" cy="29941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2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21708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profit driver with consistent demand across all regions.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448997"/>
            <a:ext cx="2994184" cy="29941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72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Mouse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21708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Strong profit margins with high sales volume in retail stores.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448997"/>
            <a:ext cx="2994184" cy="29941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72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Tablet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21708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Premium product generating maximum profit per unit sold.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152"/>
            <a:ext cx="8222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Discount Impact on Profitability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8943" y="1950244"/>
            <a:ext cx="4205168" cy="3359468"/>
          </a:xfrm>
          <a:prstGeom prst="roundRect">
            <a:avLst>
              <a:gd name="adj" fmla="val 1013"/>
            </a:avLst>
          </a:prstGeom>
          <a:solidFill>
            <a:srgbClr val="C3EED6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757" y="2252305"/>
            <a:ext cx="354330" cy="2834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46901" y="2233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Critical Finding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446901" y="2814876"/>
            <a:ext cx="317039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profit margin drops to just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13%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when discount rates exceed 20%. Strategic discount management could significantly improve profitability.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638943" y="5564862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and profit peaked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suggesting optimal timing for promotional campaigns. Consider targeted discounts under 20% during high-traffic months.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606040"/>
            <a:ext cx="1651278" cy="426244"/>
          </a:xfrm>
          <a:prstGeom prst="roundRect">
            <a:avLst>
              <a:gd name="adj" fmla="val 6386"/>
            </a:avLst>
          </a:prstGeom>
          <a:solidFill>
            <a:srgbClr val="D7F4E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2728436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2674025"/>
            <a:ext cx="11069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123009"/>
            <a:ext cx="5713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Power BI Visualization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4171950"/>
            <a:ext cx="57276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Created comprehensive Customer Order Summary Dashboard showcasing revenue and profit metrics by region and channel, enabling real-time business monitoring and data-driven decision making.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2026-02-15T10:16:14Z</dcterms:created>
  <dcterms:modified xsi:type="dcterms:W3CDTF">2026-02-15T10:16:14Z</dcterms:modified>
</cp:coreProperties>
</file>